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2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00885-73FB-426B-BEBF-B3F06A3A1EF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69C1B-AB3B-4FEF-83C8-70E984390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702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Gram Panchayat perspective plan and Localised </a:t>
            </a:r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Sustainabnle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Development Goals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Karnataka initiatives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GPs to start the process during August 1</a:t>
            </a:r>
            <a:r>
              <a:rPr lang="en-US" baseline="30000" dirty="0" smtClean="0"/>
              <a:t>st</a:t>
            </a:r>
            <a:r>
              <a:rPr lang="en-US" dirty="0" smtClean="0"/>
              <a:t> week</a:t>
            </a:r>
          </a:p>
          <a:p>
            <a:pPr algn="just"/>
            <a:r>
              <a:rPr lang="en-US" dirty="0" smtClean="0"/>
              <a:t>Perspective plans along with Goals and Targets for each sectoral indicators to be ready by September, 2022</a:t>
            </a:r>
          </a:p>
          <a:p>
            <a:pPr algn="just"/>
            <a:r>
              <a:rPr lang="en-US" dirty="0" smtClean="0"/>
              <a:t>Panchatantra 2.0 software to capture the entire process along with Goals and targets for each sector</a:t>
            </a:r>
          </a:p>
          <a:p>
            <a:pPr algn="just"/>
            <a:r>
              <a:rPr lang="en-US" dirty="0" smtClean="0"/>
              <a:t>Dashboard to assist monitoring  process and progress of preparation of GP </a:t>
            </a:r>
            <a:r>
              <a:rPr lang="en-US" smtClean="0"/>
              <a:t>Perspective </a:t>
            </a:r>
            <a:r>
              <a:rPr lang="en-US" smtClean="0"/>
              <a:t>Plans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600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Thanks</a:t>
            </a:r>
            <a:endParaRPr lang="en-US" sz="7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Section 309(b) of Karnataka Gram Swaraj and Panchayat Raj Act 1993 mandates preparation of Vision Plan for 5 years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Shall be based on the Goals </a:t>
            </a:r>
            <a:r>
              <a:rPr lang="en-US" smtClean="0">
                <a:latin typeface="Arial" pitchFamily="34" charset="0"/>
                <a:cs typeface="Arial" pitchFamily="34" charset="0"/>
              </a:rPr>
              <a:t>set </a:t>
            </a:r>
            <a:r>
              <a:rPr lang="en-US" smtClean="0">
                <a:latin typeface="Arial" pitchFamily="34" charset="0"/>
                <a:cs typeface="Arial" pitchFamily="34" charset="0"/>
              </a:rPr>
              <a:t>by the Union and </a:t>
            </a:r>
            <a:r>
              <a:rPr lang="en-US" smtClean="0">
                <a:latin typeface="Arial" pitchFamily="34" charset="0"/>
                <a:cs typeface="Arial" pitchFamily="34" charset="0"/>
              </a:rPr>
              <a:t>State Governments </a:t>
            </a:r>
            <a:r>
              <a:rPr lang="en-US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Focus on Human Development and Sustainable Development Goals)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Goals shall be based on the local problems and shall have the Local Indicator Framework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Indicators should be classified as Immediate, </a:t>
            </a:r>
            <a:r>
              <a:rPr lang="en-US" smtClean="0">
                <a:latin typeface="Arial" pitchFamily="34" charset="0"/>
                <a:cs typeface="Arial" pitchFamily="34" charset="0"/>
              </a:rPr>
              <a:t>Short </a:t>
            </a:r>
            <a:r>
              <a:rPr lang="en-US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Medium and Long Term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The process shall commence by June 2022 and shall be completed by end of September</a:t>
            </a:r>
            <a:r>
              <a:rPr lang="en-US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mtClean="0">
                <a:latin typeface="Arial" pitchFamily="34" charset="0"/>
                <a:cs typeface="Arial" pitchFamily="34" charset="0"/>
              </a:rPr>
              <a:t>2022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Sectors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900" dirty="0" smtClean="0">
                <a:latin typeface="Arial" pitchFamily="34" charset="0"/>
                <a:cs typeface="Arial" pitchFamily="34" charset="0"/>
              </a:rPr>
              <a:t>Identification gaps in development in the following sectors for preparing the vision plan at GP level</a:t>
            </a:r>
          </a:p>
          <a:p>
            <a:pPr algn="just">
              <a:buNone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lvl="2" algn="just"/>
            <a:r>
              <a:rPr lang="en-US" sz="3300" dirty="0" smtClean="0">
                <a:latin typeface="Arial" pitchFamily="34" charset="0"/>
                <a:cs typeface="Arial" pitchFamily="34" charset="0"/>
              </a:rPr>
              <a:t>Health</a:t>
            </a:r>
          </a:p>
          <a:p>
            <a:pPr lvl="2" algn="just"/>
            <a:r>
              <a:rPr lang="en-US" sz="3300" dirty="0" smtClean="0">
                <a:latin typeface="Arial" pitchFamily="34" charset="0"/>
                <a:cs typeface="Arial" pitchFamily="34" charset="0"/>
              </a:rPr>
              <a:t>Education</a:t>
            </a:r>
          </a:p>
          <a:p>
            <a:pPr lvl="2" algn="just"/>
            <a:r>
              <a:rPr lang="en-US" sz="3300" dirty="0" smtClean="0">
                <a:latin typeface="Arial" pitchFamily="34" charset="0"/>
                <a:cs typeface="Arial" pitchFamily="34" charset="0"/>
              </a:rPr>
              <a:t>Women and Child Development</a:t>
            </a:r>
          </a:p>
          <a:p>
            <a:pPr lvl="2" algn="just"/>
            <a:r>
              <a:rPr lang="en-US" sz="3300" dirty="0" smtClean="0">
                <a:latin typeface="Arial" pitchFamily="34" charset="0"/>
                <a:cs typeface="Arial" pitchFamily="34" charset="0"/>
              </a:rPr>
              <a:t>Environment and Natural Resources</a:t>
            </a:r>
          </a:p>
          <a:p>
            <a:pPr lvl="2" algn="just"/>
            <a:r>
              <a:rPr lang="en-US" sz="3300" dirty="0" smtClean="0">
                <a:latin typeface="Arial" pitchFamily="34" charset="0"/>
                <a:cs typeface="Arial" pitchFamily="34" charset="0"/>
              </a:rPr>
              <a:t>Local Economic Development activities (Livelihood </a:t>
            </a:r>
            <a:r>
              <a:rPr lang="en-US" sz="3300" smtClean="0">
                <a:latin typeface="Arial" pitchFamily="34" charset="0"/>
                <a:cs typeface="Arial" pitchFamily="34" charset="0"/>
              </a:rPr>
              <a:t>issues</a:t>
            </a:r>
            <a:r>
              <a:rPr lang="en-US" sz="330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2" algn="just"/>
            <a:r>
              <a:rPr lang="en-US" sz="3300" smtClean="0">
                <a:latin typeface="Arial" pitchFamily="34" charset="0"/>
                <a:cs typeface="Arial" pitchFamily="34" charset="0"/>
              </a:rPr>
              <a:t>Socially Secured</a:t>
            </a:r>
            <a:endParaRPr lang="en-US" sz="3300" dirty="0" smtClean="0">
              <a:latin typeface="Arial" pitchFamily="34" charset="0"/>
              <a:cs typeface="Arial" pitchFamily="34" charset="0"/>
            </a:endParaRPr>
          </a:p>
          <a:p>
            <a:pPr lvl="2" algn="just"/>
            <a:r>
              <a:rPr lang="en-US" sz="3300" dirty="0" smtClean="0">
                <a:latin typeface="Arial" pitchFamily="34" charset="0"/>
                <a:cs typeface="Arial" pitchFamily="34" charset="0"/>
              </a:rPr>
              <a:t>Others</a:t>
            </a:r>
            <a:endParaRPr lang="en-US" sz="2800" dirty="0">
              <a:latin typeface="Nudi 01 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Steps for preparation of Vision Plan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Step - 1 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GP Planning Team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(Constitution of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	  Working Groups)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Step - 2 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Training Programmes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Step - 3 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Data Collection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Step - 4 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Focussed Group Discussions and PRA </a:t>
            </a:r>
          </a:p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Exercise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Step - 5: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Situation Analysis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Step - 6: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Preparation of Draft Vision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Step - 7: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Presentation to GP Standing Committee on Finance, Audit and Planning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Contd</a:t>
            </a:r>
            <a:r>
              <a:rPr lang="en-US" b="1" dirty="0" smtClean="0">
                <a:solidFill>
                  <a:srgbClr val="C00000"/>
                </a:solidFill>
                <a:latin typeface="Nudi 01 e" pitchFamily="2" charset="0"/>
              </a:rPr>
              <a:t>...</a:t>
            </a:r>
            <a:endParaRPr lang="en-US" b="1" dirty="0">
              <a:solidFill>
                <a:srgbClr val="C00000"/>
              </a:solidFill>
              <a:latin typeface="Nudi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Step - 8 </a:t>
            </a:r>
            <a:r>
              <a:rPr lang="en-US" sz="2800" b="1" dirty="0" smtClean="0">
                <a:latin typeface="Nudi 01 e" pitchFamily="2" charset="0"/>
              </a:rPr>
              <a:t>:</a:t>
            </a:r>
            <a:r>
              <a:rPr lang="en-US" sz="2800" dirty="0" smtClean="0">
                <a:latin typeface="Nudi 01 e" pitchFamily="2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Discussion and Approval by the GP </a:t>
            </a:r>
          </a:p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Meeting</a:t>
            </a:r>
            <a:endParaRPr lang="en-US" sz="2800" dirty="0" smtClean="0">
              <a:latin typeface="Nudi 01 e" pitchFamily="2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Step - 9 </a:t>
            </a:r>
            <a:r>
              <a:rPr lang="en-US" sz="2800" b="1" dirty="0" smtClean="0">
                <a:latin typeface="Nudi 01 e" pitchFamily="2" charset="0"/>
              </a:rPr>
              <a:t>:</a:t>
            </a:r>
            <a:r>
              <a:rPr lang="en-US" sz="2800" dirty="0" smtClean="0">
                <a:latin typeface="Nudi 01 e" pitchFamily="2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Meetings of Gram Swaraj Units (Ward and Gram Sabha)</a:t>
            </a:r>
            <a:r>
              <a:rPr lang="en-US" sz="2800" dirty="0" smtClean="0">
                <a:latin typeface="Nudi 01 e" pitchFamily="2" charset="0"/>
              </a:rPr>
              <a:t> 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Step - 10 </a:t>
            </a:r>
            <a:r>
              <a:rPr lang="en-US" sz="2800" b="1" dirty="0" smtClean="0">
                <a:latin typeface="Nudi 01 e" pitchFamily="2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Finalising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GP Vision Plan and  uploading in designated portal</a:t>
            </a:r>
            <a:endParaRPr lang="en-US" sz="2800" dirty="0" smtClean="0">
              <a:latin typeface="Nudi 01 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Capture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87871"/>
            <a:ext cx="6400800" cy="6770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Preparatory exercises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Two workshops with experts organised to fine tune the process</a:t>
            </a:r>
          </a:p>
          <a:p>
            <a:pPr algn="just"/>
            <a:r>
              <a:rPr lang="en-US" dirty="0" smtClean="0"/>
              <a:t>Consultative workshop with field level staff to streamline the process</a:t>
            </a:r>
          </a:p>
          <a:p>
            <a:pPr algn="just"/>
            <a:r>
              <a:rPr lang="en-US" dirty="0" err="1" smtClean="0"/>
              <a:t>Finalising</a:t>
            </a:r>
            <a:r>
              <a:rPr lang="en-US" dirty="0" smtClean="0"/>
              <a:t> the formats for the Vision plan exercise keeping it in tune with Localised Sustainable Development Indicators identified by MoPR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Data collection on various sectors identified for preparation of perspective plan</a:t>
            </a:r>
          </a:p>
          <a:p>
            <a:pPr algn="just"/>
            <a:r>
              <a:rPr lang="en-US" dirty="0" smtClean="0"/>
              <a:t>Identification of indicators in each sectors (focus on LSDGs)</a:t>
            </a:r>
          </a:p>
          <a:p>
            <a:pPr algn="just"/>
            <a:r>
              <a:rPr lang="en-US" dirty="0" smtClean="0"/>
              <a:t>Goals to be set by the GPs based on the identified problems in each sector</a:t>
            </a:r>
          </a:p>
          <a:p>
            <a:pPr algn="just"/>
            <a:r>
              <a:rPr lang="en-US" dirty="0" smtClean="0"/>
              <a:t>All 9 themes of LSDGs to be part of the Planning exercise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Rolling out strategy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Handbook and Process Chart along with formats to be ready by June 10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algn="just"/>
            <a:r>
              <a:rPr lang="en-US" dirty="0" smtClean="0"/>
              <a:t>Capacity building for State Level Master Trainers during June </a:t>
            </a:r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</a:t>
            </a:r>
            <a:r>
              <a:rPr lang="en-US" smtClean="0"/>
              <a:t>and 4</a:t>
            </a:r>
            <a:r>
              <a:rPr lang="en-US" baseline="30000" smtClean="0"/>
              <a:t>th</a:t>
            </a:r>
            <a:r>
              <a:rPr lang="en-US" smtClean="0"/>
              <a:t> week</a:t>
            </a:r>
            <a:endParaRPr lang="en-US" dirty="0" smtClean="0"/>
          </a:p>
          <a:p>
            <a:pPr algn="just"/>
            <a:r>
              <a:rPr lang="en-US" dirty="0" smtClean="0"/>
              <a:t>Capacity building for the planning team to commence </a:t>
            </a:r>
            <a:r>
              <a:rPr lang="en-US" smtClean="0"/>
              <a:t>from </a:t>
            </a: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week </a:t>
            </a:r>
            <a:r>
              <a:rPr lang="en-US" smtClean="0"/>
              <a:t>of </a:t>
            </a:r>
            <a:r>
              <a:rPr lang="en-US" smtClean="0"/>
              <a:t>July.</a:t>
            </a:r>
            <a:endParaRPr lang="en-US" dirty="0" smtClean="0"/>
          </a:p>
          <a:p>
            <a:pPr algn="just"/>
            <a:r>
              <a:rPr lang="en-US" dirty="0" smtClean="0"/>
              <a:t>Capacity building activities to be completed before end of July</a:t>
            </a:r>
            <a:r>
              <a:rPr lang="en-US" smtClean="0"/>
              <a:t>, </a:t>
            </a:r>
            <a:r>
              <a:rPr lang="en-US" smtClean="0"/>
              <a:t>2022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</TotalTime>
  <Words>400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Gram Panchayat perspective plan and Localised Sustainabnle Development Goals   – Karnataka initiatives</vt:lpstr>
      <vt:lpstr>Introduction</vt:lpstr>
      <vt:lpstr>Sectors</vt:lpstr>
      <vt:lpstr>Steps for preparation of Vision Plan</vt:lpstr>
      <vt:lpstr>Contd...</vt:lpstr>
      <vt:lpstr>Slide 6</vt:lpstr>
      <vt:lpstr>Preparatory exercises</vt:lpstr>
      <vt:lpstr>Contd…..</vt:lpstr>
      <vt:lpstr>Rolling out strategy</vt:lpstr>
      <vt:lpstr>Contd…..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zÀÆgÀzÀÈ¶Ö AiÉÆÃd£Á vÀAiÀiÁj</dc:title>
  <dc:creator>Mallik G</dc:creator>
  <cp:lastModifiedBy>Nagavi-Pc</cp:lastModifiedBy>
  <cp:revision>41</cp:revision>
  <dcterms:created xsi:type="dcterms:W3CDTF">2006-08-16T00:00:00Z</dcterms:created>
  <dcterms:modified xsi:type="dcterms:W3CDTF">2022-05-30T02:34:00Z</dcterms:modified>
</cp:coreProperties>
</file>